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31"/>
  </p:handoutMasterIdLst>
  <p:sldIdLst>
    <p:sldId id="259" r:id="rId3"/>
    <p:sldId id="261" r:id="rId4"/>
    <p:sldId id="262" r:id="rId5"/>
    <p:sldId id="443" r:id="rId6"/>
    <p:sldId id="322" r:id="rId7"/>
    <p:sldId id="263" r:id="rId8"/>
    <p:sldId id="265" r:id="rId9"/>
    <p:sldId id="267" r:id="rId10"/>
    <p:sldId id="268" r:id="rId11"/>
    <p:sldId id="270" r:id="rId12"/>
    <p:sldId id="271" r:id="rId14"/>
    <p:sldId id="288" r:id="rId15"/>
    <p:sldId id="272" r:id="rId16"/>
    <p:sldId id="273" r:id="rId17"/>
    <p:sldId id="297" r:id="rId18"/>
    <p:sldId id="369" r:id="rId19"/>
    <p:sldId id="274" r:id="rId20"/>
    <p:sldId id="275" r:id="rId21"/>
    <p:sldId id="277" r:id="rId22"/>
    <p:sldId id="278" r:id="rId23"/>
    <p:sldId id="284" r:id="rId24"/>
    <p:sldId id="309" r:id="rId25"/>
    <p:sldId id="314" r:id="rId26"/>
    <p:sldId id="311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33" autoAdjust="0"/>
  </p:normalViewPr>
  <p:slideViewPr>
    <p:cSldViewPr>
      <p:cViewPr>
        <p:scale>
          <a:sx n="71" d="100"/>
          <a:sy n="71" d="100"/>
        </p:scale>
        <p:origin x="-1134" y="-22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4A0DF-D21C-4866-BE38-2324B9CC2920}" type="datetimeFigureOut">
              <a:rPr lang="en-US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5F631-06CC-44ED-BD59-376E5EF8076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29078-EAE4-441C-BC9C-7C30CC2B138D}" type="datetimeFigureOut">
              <a:rPr lang="en-US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DFF90-92E3-4429-95E1-2628B2946ED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FF90-92E3-4429-95E1-2628B2946ED4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FF90-92E3-4429-95E1-2628B2946ED4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858BFE-AB9D-47CC-818A-B93C1BE050C1}" type="datetime1">
              <a:rPr lang="en-US" smtClean="0"/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9D9B-11DF-44E1-AB84-B0440CF5C037}" type="datetime1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EF1-EC6C-4E1D-8954-9D64C13F44FA}" type="datetime1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D67F-D784-494B-9E22-F7B5EE12B9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E4F2C6-50D5-423D-9A33-793753C357C7}" type="datetime1">
              <a:rPr lang="en-US" smtClean="0"/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AE166E-4318-47D9-919C-5AC2A1F69240}" type="datetime1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A44-0C4C-4B39-B4F7-E0531849DED4}" type="datetime1">
              <a:rPr lang="en-US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2-8CCB-481C-89DF-1A6AABB4730D}" type="datetime1">
              <a:rPr lang="en-US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CCA4E4-BC22-4029-8DC0-18DBF366C275}" type="datetime1">
              <a:rPr lang="en-US" smtClean="0"/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A417-43EE-4A38-94A6-79B608CC426B}" type="datetime1">
              <a:rPr lang="en-US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894849-88EA-4F52-9DD0-D7521A52C937}" type="datetime1">
              <a:rPr lang="en-US" smtClean="0"/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617610-DC24-4BB9-BB55-7C35BA69CE05}" type="datetime1">
              <a:rPr lang="en-US" smtClean="0"/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0C1BAB-1F81-422F-9F40-97132A278E64}" type="datetime1">
              <a:rPr lang="en-US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audio" Target="../media/audio2.wav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501122" cy="2571768"/>
          </a:xfrm>
        </p:spPr>
        <p:txBody>
          <a:bodyPr/>
          <a:lstStyle/>
          <a:p>
            <a:pPr algn="l"/>
            <a:r>
              <a:rPr lang="vi-VN" sz="50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vi-VN" sz="5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TÍNH CHẤT CHÍNH CỦA ĐẤT TRỒNG</a:t>
            </a:r>
            <a:endParaRPr lang="en-GB" sz="5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vi-VN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40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chua, độ kiềm của đất:</a:t>
            </a:r>
            <a:endParaRPr lang="en-GB" sz="40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500175"/>
          <a:ext cx="9144000" cy="535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30304"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GB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trả lời</a:t>
                      </a:r>
                      <a:endParaRPr lang="en-GB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304">
                <a:tc>
                  <a:txBody>
                    <a:bodyPr/>
                    <a:lstStyle/>
                    <a:p>
                      <a:pPr algn="just"/>
                      <a:r>
                        <a:rPr lang="vi-VN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Cho</a:t>
                      </a:r>
                      <a:r>
                        <a:rPr lang="vi-VN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biết trị số pH của đất?</a:t>
                      </a:r>
                      <a:endParaRPr lang="en-GB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92">
                <a:tc>
                  <a:txBody>
                    <a:bodyPr/>
                    <a:lstStyle/>
                    <a:p>
                      <a:pPr algn="just"/>
                      <a:r>
                        <a:rPr lang="vi-VN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Căn</a:t>
                      </a:r>
                      <a:r>
                        <a:rPr lang="vi-VN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cứ vào trị số pH, có mấy loại đất chính? pH của đất chua, đất kiềm, đất trung tính?</a:t>
                      </a:r>
                      <a:endParaRPr lang="en-GB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325">
                <a:tc>
                  <a:txBody>
                    <a:bodyPr/>
                    <a:lstStyle/>
                    <a:p>
                      <a:pPr algn="just"/>
                      <a:r>
                        <a:rPr lang="vi-VN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Người</a:t>
                      </a:r>
                      <a:r>
                        <a:rPr lang="vi-VN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xác định đất chua, đất kiềm hay đất trung tính để làm gì?</a:t>
                      </a:r>
                      <a:endParaRPr lang="en-GB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6314" y="2928934"/>
            <a:ext cx="43576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Trị số pH của đất từ 3 đến </a:t>
            </a:r>
            <a:r>
              <a:rPr lang="vi-VN" altLang="en-GB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3857628"/>
            <a:ext cx="442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3 loại: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Đất chua: pH &lt; 6,5 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Đất trung tính: pH = 6,6 – 7,5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Đất kiềm: pH &gt; 7,5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78645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Để có kế hoạch sử dụng và cải tạo đất.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105" y="1275715"/>
            <a:ext cx="7592695" cy="562610"/>
          </a:xfrm>
        </p:spPr>
        <p:txBody>
          <a:bodyPr>
            <a:normAutofit/>
          </a:bodyPr>
          <a:lstStyle/>
          <a:p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chua, độ kiềm của đất:</a:t>
            </a:r>
            <a:endParaRPr lang="en-GB" sz="28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87325" y="2504440"/>
            <a:ext cx="8371840" cy="1910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	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pH &lt; 6,5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pH = 6,6-7,5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pH &gt; 7,5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Book-0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460" y="1988820"/>
            <a:ext cx="914400" cy="6985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9685" y="119380"/>
            <a:ext cx="8970010" cy="6959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3" name="Title 1"/>
          <p:cNvSpPr txBox="1"/>
          <p:nvPr/>
        </p:nvSpPr>
        <p:spPr>
          <a:xfrm>
            <a:off x="0" y="428604"/>
            <a:ext cx="9144000" cy="6318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2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Bảng thống kê khoảng pH cho từng loại cây</a:t>
            </a:r>
            <a:endParaRPr kumimoji="0" lang="en-GB" sz="3200" b="1" i="0" u="none" strike="noStrike" kern="1200" cap="sm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4"/>
          <p:cNvGraphicFramePr/>
          <p:nvPr/>
        </p:nvGraphicFramePr>
        <p:xfrm>
          <a:off x="285720" y="1600200"/>
          <a:ext cx="8501122" cy="509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504351">
                <a:tc>
                  <a:txBody>
                    <a:bodyPr/>
                    <a:lstStyle/>
                    <a:p>
                      <a:pPr algn="ctr"/>
                      <a:r>
                        <a:rPr lang="en-GB" sz="2800" b="1" smtClean="0">
                          <a:solidFill>
                            <a:srgbClr val="FF0000"/>
                          </a:solidFill>
                        </a:rPr>
                        <a:t>Cây</a:t>
                      </a:r>
                      <a:r>
                        <a:rPr lang="en-GB" sz="2800" b="1" baseline="0" smtClean="0">
                          <a:solidFill>
                            <a:srgbClr val="FF0000"/>
                          </a:solidFill>
                        </a:rPr>
                        <a:t> trồng</a:t>
                      </a:r>
                      <a:endParaRPr lang="en-GB" sz="2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smtClean="0">
                          <a:solidFill>
                            <a:srgbClr val="FF0000"/>
                          </a:solidFill>
                        </a:rPr>
                        <a:t>pH thích</a:t>
                      </a:r>
                      <a:r>
                        <a:rPr lang="en-GB" sz="2800" b="1" baseline="0" smtClean="0">
                          <a:solidFill>
                            <a:srgbClr val="FF0000"/>
                          </a:solidFill>
                        </a:rPr>
                        <a:t> hợp</a:t>
                      </a:r>
                      <a:endParaRPr lang="en-GB" sz="2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863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GB" sz="24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bắp (ngô)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5,7 – 7,5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GB" sz="24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bầu bí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5,5 – 6,8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GB" sz="24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chua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6 - 7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GB" sz="24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phê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6 – 6,5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GB" sz="24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rốt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5,5 - 7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GB" sz="24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 - quýt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5 - 6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5 – 6,8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5,5 – 6,5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351">
                <a:tc>
                  <a:txBody>
                    <a:bodyPr/>
                    <a:lstStyle/>
                    <a:p>
                      <a:r>
                        <a:rPr lang="en-GB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Mía</a:t>
                      </a:r>
                      <a:endParaRPr lang="en-GB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>
                          <a:solidFill>
                            <a:schemeClr val="tx1"/>
                          </a:solidFill>
                        </a:rPr>
                        <a:t>5 - 8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845" y="908050"/>
            <a:ext cx="7455535" cy="592455"/>
          </a:xfrm>
        </p:spPr>
        <p:txBody>
          <a:bodyPr>
            <a:normAutofit/>
          </a:bodyPr>
          <a:lstStyle/>
          <a:p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chua, độ kiềm của đất:</a:t>
            </a:r>
            <a:endParaRPr lang="en-GB" sz="28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71245" y="1917700"/>
            <a:ext cx="6929755" cy="36766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gia đình hoặc địa phương em đã áp dụng những biện pháp cải tạo đất nào?</a:t>
            </a:r>
            <a:endParaRPr lang="en-US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9685" y="119380"/>
            <a:ext cx="8970010" cy="6959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9618" cy="64294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vi-VN" sz="3200" smtClean="0">
                <a:solidFill>
                  <a:schemeClr val="tx1"/>
                </a:solidFill>
              </a:rPr>
              <a:t>MỘT SỐ BiỆN PHÁP CẢI TẠO ĐẤT</a:t>
            </a:r>
            <a:endParaRPr lang="en-GB" sz="3200">
              <a:solidFill>
                <a:schemeClr val="tx1"/>
              </a:solidFill>
            </a:endParaRPr>
          </a:p>
        </p:txBody>
      </p:sp>
      <p:pic>
        <p:nvPicPr>
          <p:cNvPr id="5" name="Picture 8" descr="bón phâ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1000108"/>
            <a:ext cx="3643338" cy="2357454"/>
          </a:xfrm>
          <a:prstGeom prst="rect">
            <a:avLst/>
          </a:prstGeom>
          <a:noFill/>
        </p:spPr>
      </p:pic>
      <p:pic>
        <p:nvPicPr>
          <p:cNvPr id="6" name="Picture 10" descr="bón vô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743327" cy="2362200"/>
          </a:xfrm>
          <a:prstGeom prst="rect">
            <a:avLst/>
          </a:prstGeom>
          <a:noFill/>
        </p:spPr>
      </p:pic>
      <p:pic>
        <p:nvPicPr>
          <p:cNvPr id="7" name="Picture 9" descr="trồng lạc góp phần tích cực trong cải tạo đ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14818"/>
            <a:ext cx="4114800" cy="2057400"/>
          </a:xfrm>
          <a:prstGeom prst="rect">
            <a:avLst/>
          </a:prstGeom>
          <a:noFill/>
        </p:spPr>
      </p:pic>
      <p:sp>
        <p:nvSpPr>
          <p:cNvPr id="8" name="Flowchart: Process 7"/>
          <p:cNvSpPr/>
          <p:nvPr/>
        </p:nvSpPr>
        <p:spPr>
          <a:xfrm>
            <a:off x="1428728" y="3500438"/>
            <a:ext cx="1857388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 phân</a:t>
            </a:r>
            <a:endParaRPr lang="en-GB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929322" y="3500438"/>
            <a:ext cx="2143140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</a:rPr>
              <a:t>Bón vôi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571868" y="6357958"/>
            <a:ext cx="2714644" cy="5000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đậu </a:t>
            </a:r>
            <a:endParaRPr lang="en-GB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 tạo đất bị chua: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Bón vôi: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3" descr="g)%20Fertilizer%202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 tạo đất bị hoá kiềm: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Cày đất: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3" descr="http://strawberry.ifas.ufl.edu/fumigation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" y="793115"/>
            <a:ext cx="8559800" cy="1102360"/>
          </a:xfrm>
        </p:spPr>
        <p:txBody>
          <a:bodyPr>
            <a:normAutofit fontScale="90000"/>
          </a:bodyPr>
          <a:lstStyle/>
          <a:p>
            <a:pPr algn="ctr"/>
            <a:br>
              <a:rPr lang="vi-VN" sz="311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11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1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311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giữ nước và chất dinh dưỡng của đất:</a:t>
            </a:r>
            <a:endParaRPr lang="en-GB" sz="311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71625" y="2292350"/>
            <a:ext cx="5715000" cy="270954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đâu đất giữ được nước và chất dinh dưỡng?</a:t>
            </a:r>
            <a:endParaRPr lang="en-GB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5084774"/>
            <a:ext cx="84296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các hạt cát, limon, sét và chất mùn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9685" y="119380"/>
            <a:ext cx="8970010" cy="6959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1143000"/>
          </a:xfrm>
        </p:spPr>
        <p:txBody>
          <a:bodyPr>
            <a:noAutofit/>
          </a:bodyPr>
          <a:lstStyle/>
          <a:p>
            <a:pPr algn="ctr"/>
            <a:r>
              <a:rPr lang="en-GB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GB" sz="40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giữ nước và chất dinh dưỡng của đất</a:t>
            </a:r>
            <a:r>
              <a:rPr lang="vi-VN" sz="40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0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2844" y="3000372"/>
          <a:ext cx="871544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88306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smtClean="0">
                          <a:solidFill>
                            <a:schemeClr val="tx1"/>
                          </a:solidFill>
                          <a:effectLst/>
                        </a:rPr>
                        <a:t>Đất</a:t>
                      </a:r>
                      <a:endParaRPr lang="en-GB" sz="28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b="1" smtClean="0">
                          <a:solidFill>
                            <a:schemeClr val="tx1"/>
                          </a:solidFill>
                        </a:rPr>
                        <a:t>Khả</a:t>
                      </a:r>
                      <a:r>
                        <a:rPr lang="en-GB" sz="2800" b="1" baseline="0" smtClean="0">
                          <a:solidFill>
                            <a:schemeClr val="tx1"/>
                          </a:solidFill>
                        </a:rPr>
                        <a:t> năng giữ nước và chất dinh dưỡng</a:t>
                      </a:r>
                      <a:endParaRPr lang="en-GB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67276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smtClean="0"/>
                        <a:t>Tốt</a:t>
                      </a:r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smtClean="0"/>
                        <a:t>Trung</a:t>
                      </a:r>
                      <a:r>
                        <a:rPr lang="en-GB" sz="2800" b="1" baseline="0" smtClean="0"/>
                        <a:t> bình</a:t>
                      </a:r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smtClean="0"/>
                        <a:t>Kém</a:t>
                      </a:r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454">
                <a:tc>
                  <a:txBody>
                    <a:bodyPr/>
                    <a:lstStyle/>
                    <a:p>
                      <a:r>
                        <a:rPr lang="en-GB" sz="2800" b="1" smtClean="0"/>
                        <a:t>Đất</a:t>
                      </a:r>
                      <a:r>
                        <a:rPr lang="en-GB" sz="2800" b="1" baseline="0" smtClean="0"/>
                        <a:t> cát</a:t>
                      </a:r>
                      <a:endParaRPr lang="en-GB" sz="2800" b="1" baseline="0" smtClean="0"/>
                    </a:p>
                    <a:p>
                      <a:r>
                        <a:rPr lang="en-GB" sz="2800" b="1" baseline="0" smtClean="0"/>
                        <a:t>Đất thịt</a:t>
                      </a:r>
                      <a:endParaRPr lang="en-GB" sz="2800" b="1" baseline="0" smtClean="0"/>
                    </a:p>
                    <a:p>
                      <a:r>
                        <a:rPr lang="en-GB" sz="2800" b="1" baseline="0" smtClean="0"/>
                        <a:t>Đất sét</a:t>
                      </a:r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...................................................</a:t>
                      </a:r>
                      <a:r>
                        <a:rPr lang="vi-VN" sz="2800" smtClean="0"/>
                        <a:t>..........</a:t>
                      </a:r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...................................................</a:t>
                      </a:r>
                      <a:r>
                        <a:rPr lang="vi-VN" sz="2800" smtClean="0"/>
                        <a:t>..........</a:t>
                      </a:r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...................................................</a:t>
                      </a:r>
                      <a:r>
                        <a:rPr lang="vi-VN" sz="2800" smtClean="0"/>
                        <a:t>..........</a:t>
                      </a:r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8596" y="1643050"/>
            <a:ext cx="8358246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vào bài tập x vào cột tương ứng về khả năng giữ nước và chất dinh dưỡng của từng loại đất theo mẫu bảng sau:</a:t>
            </a: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645" y="955675"/>
            <a:ext cx="8399145" cy="1108075"/>
          </a:xfrm>
        </p:spPr>
        <p:txBody>
          <a:bodyPr>
            <a:noAutofit/>
          </a:bodyPr>
          <a:lstStyle/>
          <a:p>
            <a:pPr algn="ctr"/>
            <a:br>
              <a:rPr lang="en-GB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GB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giữ nước và chất dinh dưỡng của đất</a:t>
            </a:r>
            <a:r>
              <a:rPr lang="vi-VN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42910" y="2928934"/>
            <a:ext cx="8229600" cy="2376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 giữ được nước và chất dinh dưỡng là nhờ các hạt cát, limon, sét và chất mùn.</a:t>
            </a:r>
            <a:endParaRPr lang="en-GB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Book-0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404" y="2277098"/>
            <a:ext cx="914400" cy="6985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9685" y="119380"/>
            <a:ext cx="8970010" cy="6959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395" y="1119505"/>
            <a:ext cx="8491855" cy="643255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11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cơ giới của đất là gì?</a:t>
            </a:r>
            <a:endParaRPr lang="en-GB" sz="311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71472" y="5000636"/>
            <a:ext cx="8115328" cy="10780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3200" smtClean="0"/>
              <a:t>Phần rắn bao gồm: Thành phần vô cơ và thành phần hữu cơ.</a:t>
            </a:r>
            <a:endParaRPr lang="en-GB" sz="3200"/>
          </a:p>
        </p:txBody>
      </p:sp>
      <p:sp>
        <p:nvSpPr>
          <p:cNvPr id="4" name="Cloud Callout 3"/>
          <p:cNvSpPr/>
          <p:nvPr/>
        </p:nvSpPr>
        <p:spPr>
          <a:xfrm>
            <a:off x="320675" y="2040255"/>
            <a:ext cx="8180705" cy="27222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</a:rPr>
              <a:t>Đọc thông tin SGK cho biết </a:t>
            </a:r>
            <a:r>
              <a:rPr lang="vi-VN" sz="3200" smtClean="0">
                <a:solidFill>
                  <a:schemeClr val="tx1"/>
                </a:solidFill>
              </a:rPr>
              <a:t>phần rắn của đất gồm những thành phần nào?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3655" y="130175"/>
            <a:ext cx="8956040" cy="68516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135" y="969010"/>
            <a:ext cx="5732145" cy="605155"/>
          </a:xfrm>
        </p:spPr>
        <p:txBody>
          <a:bodyPr>
            <a:normAutofit/>
          </a:bodyPr>
          <a:lstStyle/>
          <a:p>
            <a:pPr algn="ctr"/>
            <a:r>
              <a:rPr lang="en-GB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GB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phì nhiêu của đất là gì?</a:t>
            </a:r>
            <a:endParaRPr lang="en-GB" sz="28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11300" y="1921510"/>
            <a:ext cx="6132195" cy="2507615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cây phát triển tốt cần những điều kiện gì?</a:t>
            </a:r>
            <a:endParaRPr lang="en-GB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29198"/>
            <a:ext cx="9286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đủ nước, oxi và chất dinh dưỡng.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0160" y="89535"/>
            <a:ext cx="8979535" cy="725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" y="960755"/>
            <a:ext cx="7574280" cy="725170"/>
          </a:xfrm>
        </p:spPr>
        <p:txBody>
          <a:bodyPr>
            <a:normAutofit/>
          </a:bodyPr>
          <a:lstStyle/>
          <a:p>
            <a:r>
              <a:rPr lang="en-GB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GB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phì nhiêu của đất là gì?</a:t>
            </a:r>
            <a:endParaRPr lang="en-GB" sz="28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24155" y="2427605"/>
            <a:ext cx="8362315" cy="16389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GB" sz="2800" smtClean="0"/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phì nhiêu của đất là khả năng của đất có thể cho cây trồng có năng suất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90550" y="1896110"/>
            <a:ext cx="5304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 phì nhiêu của đất là gì?</a:t>
            </a:r>
            <a:endParaRPr lang="en-US" sz="2800"/>
          </a:p>
        </p:txBody>
      </p:sp>
      <p:sp>
        <p:nvSpPr>
          <p:cNvPr id="6" name="Text Box 5"/>
          <p:cNvSpPr txBox="1"/>
          <p:nvPr/>
        </p:nvSpPr>
        <p:spPr>
          <a:xfrm>
            <a:off x="444500" y="3639185"/>
            <a:ext cx="7924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 thế nào đảm bảo đất luôn luôn phì nhiêu?</a:t>
            </a:r>
            <a:endParaRPr lang="en-US" sz="280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5715" y="92710"/>
            <a:ext cx="8983980" cy="7226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" y="-635"/>
            <a:ext cx="8768715" cy="635635"/>
          </a:xfrm>
        </p:spPr>
        <p:txBody>
          <a:bodyPr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iện pháp kĩ thuật làm tăng độ phì nhiêu của đất</a:t>
            </a:r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sz="quarter" idx="1"/>
          </p:nvPr>
        </p:nvSpPr>
        <p:spPr>
          <a:xfrm>
            <a:off x="217805" y="635000"/>
            <a:ext cx="4225925" cy="487680"/>
          </a:xfrm>
        </p:spPr>
        <p:txBody>
          <a:bodyPr/>
          <a:lstStyle/>
          <a:p>
            <a:pPr eaLnBrk="1" hangingPunct="1"/>
            <a:r>
              <a:rPr lang="vi-V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che đất</a:t>
            </a:r>
            <a:endParaRPr lang="vi-VN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3" descr="KUL%20Cameron%20Highlands%20tea%20plantation%20panorama_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" y="1158875"/>
            <a:ext cx="4211955" cy="3070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36770" y="655955"/>
            <a:ext cx="3938270" cy="466725"/>
          </a:xfrm>
        </p:spPr>
        <p:txBody>
          <a:bodyPr/>
          <a:p>
            <a:r>
              <a:rPr lang="vi-VN" altLang="en-US" sz="2800"/>
              <a:t>Bón phân chuồng</a:t>
            </a:r>
            <a:endParaRPr lang="vi-VN" altLang="en-US" sz="2800"/>
          </a:p>
        </p:txBody>
      </p:sp>
      <p:pic>
        <p:nvPicPr>
          <p:cNvPr id="37891" name="Picture 3" descr="DuncansMuckHea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59510"/>
            <a:ext cx="4260850" cy="28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3" descr="moa-lab-lab-close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" y="4004945"/>
            <a:ext cx="455803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Placeholder 2"/>
          <p:cNvSpPr>
            <a:spLocks noGrp="1"/>
          </p:cNvSpPr>
          <p:nvPr/>
        </p:nvSpPr>
        <p:spPr>
          <a:xfrm>
            <a:off x="4745355" y="4431665"/>
            <a:ext cx="3956685" cy="535305"/>
          </a:xfrm>
          <a:prstGeom prst="roundRect">
            <a:avLst>
              <a:gd name="adj" fmla="val 16734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 họ đậu</a:t>
            </a:r>
            <a:endParaRPr lang="vi-VN" altLang="en-US" sz="2800"/>
          </a:p>
        </p:txBody>
      </p:sp>
    </p:spTree>
  </p:cSld>
  <p:clrMapOvr>
    <a:masterClrMapping/>
  </p:clrMapOvr>
  <p:transition spd="slow">
    <p:cover dir="rd"/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Young%20Horses%20grazing%20with%20Catt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2326005"/>
            <a:ext cx="4287520" cy="42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wildlife_tumba_1_38_real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6190"/>
            <a:ext cx="4165600" cy="39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675005" y="286385"/>
            <a:ext cx="78232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Ảnh hưởng của hoạt động sản xuất đến sự hình thành độ phì nhiêu của đất</a:t>
            </a:r>
            <a:endParaRPr lang="en-US" sz="2800"/>
          </a:p>
        </p:txBody>
      </p:sp>
      <p:sp>
        <p:nvSpPr>
          <p:cNvPr id="5" name="Text Box 4"/>
          <p:cNvSpPr txBox="1"/>
          <p:nvPr/>
        </p:nvSpPr>
        <p:spPr>
          <a:xfrm>
            <a:off x="4786630" y="1626870"/>
            <a:ext cx="3580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Chặt phá rừng bừa bãi:</a:t>
            </a:r>
            <a:endParaRPr lang="en-US" sz="2800"/>
          </a:p>
        </p:txBody>
      </p:sp>
      <p:sp>
        <p:nvSpPr>
          <p:cNvPr id="6" name="Text Box 5"/>
          <p:cNvSpPr txBox="1"/>
          <p:nvPr/>
        </p:nvSpPr>
        <p:spPr>
          <a:xfrm>
            <a:off x="395605" y="1626870"/>
            <a:ext cx="4194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vi-V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thả tự </a:t>
            </a:r>
            <a:r>
              <a:rPr lang="vi-V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</a:t>
            </a:r>
            <a:endParaRPr lang="vi-VN" altLang="en-US" sz="280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u="sng" dirty="0"/>
              <a:t>*</a:t>
            </a:r>
            <a:r>
              <a:rPr lang="en-US" sz="3600" u="sng" dirty="0" smtClean="0"/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nhiên:là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4630" y="2117090"/>
            <a:ext cx="85020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buFontTx/>
              <a:buNone/>
            </a:pPr>
            <a:r>
              <a:rPr lang="en-US" smtClean="0">
                <a:sym typeface="+mn-ea"/>
              </a:rPr>
              <a:t> </a:t>
            </a:r>
            <a:r>
              <a:rPr lang="vi-VN" altLang="en-US" smtClean="0">
                <a:sym typeface="+mn-ea"/>
              </a:rPr>
              <a:t>-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 phì nhiêu nhân tạo: là độ phì nhiêu được hình thành do kết quả hoạt động sản xuất của con người.</a:t>
            </a:r>
            <a:endParaRPr 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840" y="946785"/>
            <a:ext cx="8231505" cy="652780"/>
          </a:xfrm>
        </p:spPr>
        <p:txBody>
          <a:bodyPr>
            <a:normAutofit/>
          </a:bodyPr>
          <a:lstStyle/>
          <a:p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vi-VN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phì nhiêu của đất là gì?</a:t>
            </a:r>
            <a:endParaRPr lang="en-GB" sz="2800" b="1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70205" y="2339975"/>
            <a:ext cx="8359140" cy="4114800"/>
          </a:xfrm>
        </p:spPr>
        <p:txBody>
          <a:bodyPr/>
          <a:lstStyle/>
          <a:p>
            <a:pPr>
              <a:buNone/>
            </a:pP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   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GB" sz="2800" b="1" smtClean="0"/>
              <a:t>-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phì nhiêu của đất là khả năng của đất có thể cho cây trồng có năng suất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cao.</a:t>
            </a:r>
            <a:endParaRPr lang="vi-V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-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 nhiên muốn có năng suất cao phải có đủ các điều k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ện: Đất phì nhiêu, thời tiết thuận lợi, giống tốt và chăm sóc tốt.</a:t>
            </a:r>
            <a:endParaRPr lang="en-GB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Book-0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404" y="1484615"/>
            <a:ext cx="914400" cy="841376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5715" y="92710"/>
            <a:ext cx="8983980" cy="7226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b="1" smtClean="0">
                <a:solidFill>
                  <a:schemeClr val="tx1"/>
                </a:solidFill>
              </a:rPr>
              <a:t>V. </a:t>
            </a:r>
            <a:r>
              <a:rPr lang="vi-VN" sz="4000" b="1" u="sng" smtClean="0">
                <a:solidFill>
                  <a:schemeClr val="tx1"/>
                </a:solidFill>
              </a:rPr>
              <a:t>Củng cố:</a:t>
            </a:r>
            <a:endParaRPr lang="en-GB" sz="4000" b="1" u="sng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1928802"/>
            <a:ext cx="8215338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đất chua, đất kiềm và đất trung tính?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3571876"/>
            <a:ext cx="728667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sao đất giữ được nước và chất dinh dưỡng?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57290" y="5214950"/>
            <a:ext cx="6500858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phì nhiêu của đất là gì?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b="1" smtClean="0">
                <a:solidFill>
                  <a:schemeClr val="tx1"/>
                </a:solidFill>
              </a:rPr>
              <a:t>VI. </a:t>
            </a:r>
            <a:r>
              <a:rPr lang="vi-VN" sz="4000" b="1" u="sng" smtClean="0">
                <a:solidFill>
                  <a:schemeClr val="tx1"/>
                </a:solidFill>
              </a:rPr>
              <a:t>Hướng dẫn tự học:</a:t>
            </a:r>
            <a:endParaRPr lang="en-GB" sz="4000" b="1" u="sng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14488"/>
            <a:ext cx="6215106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vừa học:</a:t>
            </a:r>
            <a:endParaRPr lang="vi-VN" sz="28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bài.</a:t>
            </a:r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Tx/>
              <a:buNone/>
            </a:pPr>
            <a:r>
              <a:rPr lang="vi-VN" smtClean="0"/>
              <a:t>.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42910" y="3286124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sắp học:</a:t>
            </a:r>
            <a:endParaRPr lang="vi-VN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860" y="838835"/>
            <a:ext cx="8652510" cy="547370"/>
          </a:xfrm>
        </p:spPr>
        <p:txBody>
          <a:bodyPr>
            <a:normAutofit/>
          </a:bodyPr>
          <a:lstStyle/>
          <a:p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phần cơ giới của đất là gì?</a:t>
            </a:r>
            <a:endParaRPr lang="en-GB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248920" y="1508125"/>
            <a:ext cx="8252460" cy="149669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ảnh, kết hợp nghiên cứu SGK/9 cho biết phần </a:t>
            </a:r>
            <a:r>
              <a:rPr lang="en-GB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cơ của đất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gồm các cấp hạt nào?</a:t>
            </a:r>
            <a:endParaRPr lang="en-GB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đất phèn ở đbsc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14686"/>
            <a:ext cx="3000364" cy="278608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" name="Picture 12" descr="hố đất sé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14686"/>
            <a:ext cx="3009912" cy="278608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7" name="Picture 13" descr="cây mọc đất c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00400"/>
            <a:ext cx="2857488" cy="2800368"/>
          </a:xfrm>
          <a:prstGeom prst="rect">
            <a:avLst/>
          </a:prstGeom>
          <a:solidFill>
            <a:srgbClr val="FF00FF"/>
          </a:solidFill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4282" y="6143644"/>
            <a:ext cx="2643206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>
                <a:solidFill>
                  <a:schemeClr val="tx1"/>
                </a:solidFill>
              </a:rPr>
              <a:t>Đất phèn ở đồng bằng sông Cửu Long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7554" y="6143644"/>
            <a:ext cx="257176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chemeClr val="tx1"/>
                </a:solidFill>
              </a:rPr>
              <a:t>Hố đất sét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6143644"/>
            <a:ext cx="2428892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chemeClr val="tx1"/>
                </a:solidFill>
              </a:rPr>
              <a:t>Cây mọc trên đất cát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35560" y="116840"/>
            <a:ext cx="8954135" cy="6985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330" y="884555"/>
            <a:ext cx="8425180" cy="525145"/>
          </a:xfrm>
        </p:spPr>
        <p:txBody>
          <a:bodyPr>
            <a:normAutofit fontScale="90000"/>
          </a:bodyPr>
          <a:lstStyle/>
          <a:p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11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cơ giới của đất là gì?</a:t>
            </a:r>
            <a:endParaRPr lang="en-GB" sz="311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1115" y="111760"/>
            <a:ext cx="8958580" cy="7035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496570" y="1656080"/>
            <a:ext cx="8049260" cy="160337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GB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cơ của đất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gồm các loại hạt: hạt cát, hạt limon và hạt 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vi-VN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910" y="960755"/>
            <a:ext cx="8636000" cy="57531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28596" y="1784369"/>
          <a:ext cx="8229600" cy="5073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1714512"/>
                <a:gridCol w="2000264"/>
                <a:gridCol w="1471594"/>
              </a:tblGrid>
              <a:tr h="1143008">
                <a:tc>
                  <a:txBody>
                    <a:bodyPr/>
                    <a:lstStyle/>
                    <a:p>
                      <a:pPr algn="r"/>
                      <a:r>
                        <a:rPr lang="vi-VN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Tỉ</a:t>
                      </a:r>
                      <a:r>
                        <a:rPr lang="vi-VN" sz="32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lệ</a:t>
                      </a:r>
                      <a:endParaRPr lang="vi-VN" sz="3200" b="1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3200" b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GB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endParaRPr lang="en-GB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Limon</a:t>
                      </a:r>
                      <a:endParaRPr lang="en-GB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Sét</a:t>
                      </a:r>
                      <a:endParaRPr lang="en-GB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0164">
                <a:tc>
                  <a:txBody>
                    <a:bodyPr/>
                    <a:lstStyle/>
                    <a:p>
                      <a:pPr algn="l"/>
                      <a:r>
                        <a:rPr lang="vi-VN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vi-VN" sz="3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cát</a:t>
                      </a:r>
                      <a:endParaRPr lang="en-GB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85%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10%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5%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l"/>
                      <a:r>
                        <a:rPr lang="vi-VN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vi-VN" sz="3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thịt</a:t>
                      </a:r>
                      <a:endParaRPr lang="en-GB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30</a:t>
                      </a:r>
                      <a:r>
                        <a:rPr lang="vi-VN" sz="3200" b="1" smtClean="0"/>
                        <a:t>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55</a:t>
                      </a:r>
                      <a:r>
                        <a:rPr lang="vi-VN" sz="3200" b="1" smtClean="0"/>
                        <a:t>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15%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4541">
                <a:tc>
                  <a:txBody>
                    <a:bodyPr/>
                    <a:lstStyle/>
                    <a:p>
                      <a:pPr algn="l"/>
                      <a:r>
                        <a:rPr lang="vi-VN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vi-VN" sz="3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sét</a:t>
                      </a:r>
                      <a:endParaRPr lang="en-GB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25%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30%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/>
                        <a:t>45%</a:t>
                      </a:r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31115" y="111760"/>
            <a:ext cx="8958580" cy="7035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543956" cy="1560538"/>
          </a:xfrm>
        </p:spPr>
        <p:txBody>
          <a:bodyPr>
            <a:normAutofit/>
          </a:bodyPr>
          <a:lstStyle/>
          <a:p>
            <a:r>
              <a:rPr lang="vi-VN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11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phần cơ giới của đất là gì?</a:t>
            </a:r>
            <a:br>
              <a:rPr lang="vi-VN" sz="40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1000125"/>
            <a:ext cx="6786880" cy="13296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cơ giới của đất là gì?</a:t>
            </a:r>
            <a:endParaRPr lang="en-GB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0030" y="2324735"/>
            <a:ext cx="8498840" cy="1938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lệ phần trăm của các hạt: Cát, limon, sét có trong đất được gọi là thành phần cơ giới của đất.</a:t>
            </a: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6" name="Text Box 5"/>
          <p:cNvSpPr txBox="1"/>
          <p:nvPr/>
        </p:nvSpPr>
        <p:spPr>
          <a:xfrm>
            <a:off x="1036320" y="4476115"/>
            <a:ext cx="70929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3600"/>
              <a:t>Vậy đất được chia làm mấy loại?</a:t>
            </a:r>
            <a:endParaRPr lang="vi-VN" altLang="en-US" sz="3600"/>
          </a:p>
        </p:txBody>
      </p:sp>
      <p:sp>
        <p:nvSpPr>
          <p:cNvPr id="2" name="Text Box 1"/>
          <p:cNvSpPr txBox="1"/>
          <p:nvPr/>
        </p:nvSpPr>
        <p:spPr>
          <a:xfrm>
            <a:off x="461645" y="5368925"/>
            <a:ext cx="76288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3600">
                <a:sym typeface="+mn-ea"/>
              </a:rPr>
              <a:t>Đất được chia làm 3 loại: đất cát, đất sét, đất thịt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960" y="930910"/>
            <a:ext cx="8383905" cy="553085"/>
          </a:xfrm>
        </p:spPr>
        <p:txBody>
          <a:bodyPr>
            <a:noAutofit/>
          </a:bodyPr>
          <a:lstStyle/>
          <a:p>
            <a:r>
              <a:rPr lang="vi-VN" sz="32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u="sng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cơ giới của đất là gì?</a:t>
            </a:r>
            <a:endParaRPr lang="en-GB" sz="3200" b="1" u="sng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835" y="2080260"/>
            <a:ext cx="831342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3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 lệ phần trăm của các hạt: Cát, limon, sét có trong một loại đất được gọi là thành phần cơ giới của đất.</a:t>
            </a:r>
            <a:endParaRPr lang="en-GB" sz="32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Căn cứ vào tỉ lệ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%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loại hạt trong đất người ta chia đất thành 3 loại chính:</a:t>
            </a:r>
            <a:endParaRPr lang="vi-V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Đất cát.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Đất thịt.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Đất sét.</a:t>
            </a:r>
            <a:endParaRPr lang="en-GB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7360" y="1341120"/>
            <a:ext cx="854075" cy="808355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9685" y="119380"/>
            <a:ext cx="8970010" cy="6959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235" y="1013460"/>
            <a:ext cx="7568565" cy="666115"/>
          </a:xfrm>
        </p:spPr>
        <p:txBody>
          <a:bodyPr>
            <a:normAutofit/>
          </a:bodyPr>
          <a:lstStyle/>
          <a:p>
            <a:r>
              <a:rPr lang="vi-VN" sz="311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311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chua, độ kiềm của đất:</a:t>
            </a:r>
            <a:endParaRPr lang="en-GB" sz="311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giấy quỳ là loại chất chỉ thị pH đơn giản và thông dụ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1550" y="2857500"/>
            <a:ext cx="6629400" cy="167767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85786" y="1928802"/>
            <a:ext cx="750099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 quỳ là loại chất chỉ thị pH đơn giản và thông dụng</a:t>
            </a:r>
            <a:endParaRPr lang="en-GB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9685" y="119380"/>
            <a:ext cx="8970010" cy="6959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6890" y="4149090"/>
            <a:ext cx="7974965" cy="240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435" y="1082675"/>
            <a:ext cx="7629525" cy="554355"/>
          </a:xfrm>
        </p:spPr>
        <p:txBody>
          <a:bodyPr>
            <a:normAutofit/>
          </a:bodyPr>
          <a:lstStyle/>
          <a:p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8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chua, độ kiềm của đất:</a:t>
            </a:r>
            <a:endParaRPr lang="en-GB" sz="28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image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3500" y="1632585"/>
            <a:ext cx="4000500" cy="406527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565140" y="5929630"/>
            <a:ext cx="285813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đo pH</a:t>
            </a:r>
            <a:endParaRPr lang="en-GB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</a:fld>
            <a:endParaRPr lang="en-GB"/>
          </a:p>
        </p:txBody>
      </p:sp>
      <p:pic>
        <p:nvPicPr>
          <p:cNvPr id="1026" name="Picture 2" descr="C:\Users\user\Pictures\Sera-pH-Test.jpg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710" y="2051685"/>
            <a:ext cx="4706620" cy="3188335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346075" y="5857875"/>
            <a:ext cx="46386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GB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pH Sera</a:t>
            </a:r>
            <a:endParaRPr lang="en-GB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9685" y="119380"/>
            <a:ext cx="8970010" cy="6959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SỐ TÍNH CHẤT CHÍNH CỦA ĐẤT TRỒNG</a:t>
            </a:r>
            <a:endParaRPr lang="vi-VN" sz="2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4834</Words>
  <Application>WPS Presentation</Application>
  <PresentationFormat>On-screen Show (4:3)</PresentationFormat>
  <Paragraphs>338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SimSun</vt:lpstr>
      <vt:lpstr>Wingdings</vt:lpstr>
      <vt:lpstr>Wingdings</vt:lpstr>
      <vt:lpstr>Wingdings 2</vt:lpstr>
      <vt:lpstr>Wingdings</vt:lpstr>
      <vt:lpstr>Times New Roman</vt:lpstr>
      <vt:lpstr>Calibri</vt:lpstr>
      <vt:lpstr>Century Schoolbook</vt:lpstr>
      <vt:lpstr>Segoe Print</vt:lpstr>
      <vt:lpstr>Microsoft YaHei</vt:lpstr>
      <vt:lpstr>Arial Unicode MS</vt:lpstr>
      <vt:lpstr>Oriel</vt:lpstr>
      <vt:lpstr>BÀI 3: MỘT SỐ TÍNH CHẤT CHÍNH CỦA ĐẤT TRỒNG</vt:lpstr>
      <vt:lpstr>BÀI 3: MỘT SỐ TÍNH CHẤT CHÍNH CỦA ĐẤT TRỒNG</vt:lpstr>
      <vt:lpstr>I. Thành phần cơ giới của đất là gì?</vt:lpstr>
      <vt:lpstr>I. THÀNH phần cơ giới của đất là gì?</vt:lpstr>
      <vt:lpstr>i. Thành phần cơ giới của đất là gì?</vt:lpstr>
      <vt:lpstr>I. Thành phần cơ giới của đất là gì? </vt:lpstr>
      <vt:lpstr>I. Thành phần cơ giới của đất là gì?</vt:lpstr>
      <vt:lpstr>II. Độ chua, độ kiềm của đất:</vt:lpstr>
      <vt:lpstr>II. Độ chua, độ kiềm của đất:</vt:lpstr>
      <vt:lpstr>II. Độ chua, độ kiềm của đất:</vt:lpstr>
      <vt:lpstr>II. Độ chua, độ kiềm của đất:</vt:lpstr>
      <vt:lpstr>PowerPoint 演示文稿</vt:lpstr>
      <vt:lpstr>II. Độ chua, độ kiềm của đất:</vt:lpstr>
      <vt:lpstr>MỘT SỐ BiỆN PHÁP CẢI TẠO ĐẤT</vt:lpstr>
      <vt:lpstr>PowerPoint 演示文稿</vt:lpstr>
      <vt:lpstr>PowerPoint 演示文稿</vt:lpstr>
      <vt:lpstr>III. Khả năng giữ nước và chất dinh dưỡng của đất:</vt:lpstr>
      <vt:lpstr>III. Khả năng giữ nước và chất dinh dưỡng của đất:</vt:lpstr>
      <vt:lpstr>III. Khả năng giữ nước và chất dinh dưỡng của đất:</vt:lpstr>
      <vt:lpstr>IV. Độ phì nhiêu của đất là gì?</vt:lpstr>
      <vt:lpstr>IV. Độ phì nhiêu của đất là gì?</vt:lpstr>
      <vt:lpstr>PowerPoint 演示文稿</vt:lpstr>
      <vt:lpstr>Ảnh hưởng của hoạt động sản xuất đến sự hình thành độ phì nhiêu của đất</vt:lpstr>
      <vt:lpstr>PowerPoint 演示文稿</vt:lpstr>
      <vt:lpstr>IV. Độ phì nhiêu của đất là gì?</vt:lpstr>
      <vt:lpstr>V. Củng cố:</vt:lpstr>
      <vt:lpstr>VI. Hướng dẫn tự học: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user</dc:creator>
  <cp:lastModifiedBy>Giau</cp:lastModifiedBy>
  <cp:revision>140</cp:revision>
  <dcterms:created xsi:type="dcterms:W3CDTF">2015-09-19T09:29:00Z</dcterms:created>
  <dcterms:modified xsi:type="dcterms:W3CDTF">2021-10-08T12:27:24Z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3D280AD5FC0144F6B6DEE601CC9183DB</vt:lpwstr>
  </property>
</Properties>
</file>